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72"/>
  </p:notesMasterIdLst>
  <p:handoutMasterIdLst>
    <p:handoutMasterId r:id="rId73"/>
  </p:handoutMasterIdLst>
  <p:sldIdLst>
    <p:sldId id="394" r:id="rId4"/>
    <p:sldId id="506" r:id="rId5"/>
    <p:sldId id="537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4" r:id="rId33"/>
    <p:sldId id="599" r:id="rId34"/>
    <p:sldId id="565" r:id="rId35"/>
    <p:sldId id="566" r:id="rId36"/>
    <p:sldId id="567" r:id="rId37"/>
    <p:sldId id="600" r:id="rId38"/>
    <p:sldId id="568" r:id="rId39"/>
    <p:sldId id="601" r:id="rId40"/>
    <p:sldId id="569" r:id="rId41"/>
    <p:sldId id="602" r:id="rId42"/>
    <p:sldId id="570" r:id="rId43"/>
    <p:sldId id="603" r:id="rId44"/>
    <p:sldId id="571" r:id="rId45"/>
    <p:sldId id="604" r:id="rId46"/>
    <p:sldId id="572" r:id="rId47"/>
    <p:sldId id="573" r:id="rId48"/>
    <p:sldId id="574" r:id="rId49"/>
    <p:sldId id="575" r:id="rId50"/>
    <p:sldId id="576" r:id="rId51"/>
    <p:sldId id="577" r:id="rId52"/>
    <p:sldId id="578" r:id="rId53"/>
    <p:sldId id="579" r:id="rId54"/>
    <p:sldId id="580" r:id="rId55"/>
    <p:sldId id="581" r:id="rId56"/>
    <p:sldId id="582" r:id="rId57"/>
    <p:sldId id="583" r:id="rId58"/>
    <p:sldId id="584" r:id="rId59"/>
    <p:sldId id="605" r:id="rId60"/>
    <p:sldId id="585" r:id="rId61"/>
    <p:sldId id="615" r:id="rId62"/>
    <p:sldId id="612" r:id="rId63"/>
    <p:sldId id="616" r:id="rId64"/>
    <p:sldId id="613" r:id="rId65"/>
    <p:sldId id="614" r:id="rId66"/>
    <p:sldId id="606" r:id="rId67"/>
    <p:sldId id="607" r:id="rId68"/>
    <p:sldId id="611" r:id="rId69"/>
    <p:sldId id="609" r:id="rId70"/>
    <p:sldId id="610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4" autoAdjust="0"/>
    <p:restoredTop sz="86446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E71C3-3A82-4C72-B06D-032E4435E670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792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615EF7-4B3A-407F-90CC-326B1E41BE2A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36" y="4272197"/>
            <a:ext cx="5011798" cy="4047344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2072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Множество – йерархия, библиотека от класове, някаква съвкупност от свързани, зависими обекти</a:t>
            </a:r>
          </a:p>
          <a:p>
            <a:r>
              <a:rPr lang="bg-BG"/>
              <a:t>Множеството може ли да е само един обект?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4406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1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6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7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rbara_Liskov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jects.spring.io/spring-framework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orey.quickshiftconsulting.com/blog/first-po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factory-method-design-patter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abstract-factory-design-patter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6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6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65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7.png"/><Relationship Id="rId22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24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9144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SOLID Principles</a:t>
            </a:r>
            <a:br>
              <a:rPr lang="en-US" sz="4800" dirty="0" smtClean="0"/>
            </a:br>
            <a:r>
              <a:rPr lang="en-US" sz="4800" dirty="0" smtClean="0"/>
              <a:t>in Software Design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930177"/>
            <a:ext cx="7777696" cy="727423"/>
          </a:xfrm>
        </p:spPr>
        <p:txBody>
          <a:bodyPr>
            <a:noAutofit/>
          </a:bodyPr>
          <a:lstStyle/>
          <a:p>
            <a:r>
              <a:rPr lang="en-US" sz="3600" dirty="0" smtClean="0"/>
              <a:t>SOLID</a:t>
            </a:r>
            <a:r>
              <a:rPr lang="en-US" sz="3600" dirty="0"/>
              <a:t>, DRY, </a:t>
            </a:r>
            <a:r>
              <a:rPr lang="en-US" sz="3600" dirty="0" smtClean="0"/>
              <a:t>YAGNI, KISS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s://cdn.tutsplus.com/net/uploads/legacy/2047_softwarePrinciples/threeprincipl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53708" y="4093489"/>
            <a:ext cx="4674704" cy="18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softuni.bg</a:t>
            </a:r>
            <a:endParaRPr lang="en-US" sz="2000" dirty="0"/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2" name="Picture 11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5012" y="3844577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624512" y="3682006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5504000"/>
            <a:ext cx="7924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0802" y="818530"/>
            <a:ext cx="5687219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</a:t>
            </a:r>
          </a:p>
          <a:p>
            <a:pPr lvl="1"/>
            <a:r>
              <a:rPr lang="en-US" dirty="0"/>
              <a:t>New behavior can be </a:t>
            </a:r>
            <a:r>
              <a:rPr lang="en-US" dirty="0" smtClean="0"/>
              <a:t>added later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modification 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</a:t>
            </a:r>
            <a:r>
              <a:rPr lang="en-US" dirty="0" smtClean="0"/>
              <a:t>required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</a:t>
            </a:r>
            <a:r>
              <a:rPr lang="en-US" dirty="0" smtClean="0"/>
              <a:t>– Open </a:t>
            </a:r>
            <a:r>
              <a:rPr lang="en-US" dirty="0"/>
              <a:t>/ Closed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1366153"/>
            <a:ext cx="10066866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/ Closed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software entities (classes, modules, functions, etc.) should be open for extension, but closed for modification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6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behavior without changing the code?!</a:t>
            </a:r>
          </a:p>
          <a:p>
            <a:pPr lvl="1"/>
            <a:r>
              <a:rPr lang="en-US" dirty="0" smtClean="0"/>
              <a:t>Yes, this is possible, e.g.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 or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parameterization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Rely on abstractions</a:t>
            </a:r>
            <a:r>
              <a:rPr lang="en-US" dirty="0" smtClean="0"/>
              <a:t>, not on implementations</a:t>
            </a:r>
          </a:p>
          <a:p>
            <a:pPr lvl="1"/>
            <a:r>
              <a:rPr lang="en-US" dirty="0" smtClean="0"/>
              <a:t>Do not limit the variety of implementations</a:t>
            </a:r>
          </a:p>
          <a:p>
            <a:r>
              <a:rPr lang="en-US" dirty="0" smtClean="0"/>
              <a:t>In object-oriented languages like C#</a:t>
            </a:r>
          </a:p>
          <a:p>
            <a:pPr lvl="1"/>
            <a:r>
              <a:rPr lang="en-US" dirty="0" smtClean="0"/>
              <a:t>Use interfaces and abstract classes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– Open / Closed </a:t>
            </a:r>
            <a:r>
              <a:rPr lang="en-US" dirty="0" smtClean="0"/>
              <a:t>Principle (2)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6212" y="4267200"/>
            <a:ext cx="2408633" cy="20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violations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OCP</a:t>
            </a:r>
          </a:p>
          <a:p>
            <a:pPr lvl="1"/>
            <a:r>
              <a:rPr lang="en-US" dirty="0"/>
              <a:t>Cascading changes through modules</a:t>
            </a:r>
          </a:p>
          <a:p>
            <a:pPr lvl="1"/>
            <a:r>
              <a:rPr lang="en-US" dirty="0" smtClean="0"/>
              <a:t>Each change requires re-testing (and possible bugs)</a:t>
            </a:r>
          </a:p>
          <a:p>
            <a:pPr lvl="1"/>
            <a:r>
              <a:rPr lang="en-US" dirty="0" smtClean="0"/>
              <a:t>Logic depends on conditional statements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/>
            <a:r>
              <a:rPr lang="en-US" dirty="0" smtClean="0"/>
              <a:t>New classes (nothing depends on them yet)</a:t>
            </a:r>
          </a:p>
          <a:p>
            <a:pPr lvl="1"/>
            <a:r>
              <a:rPr lang="en-US" dirty="0" smtClean="0"/>
              <a:t>New classes (no legacy coupling)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approaches to implement the OCP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Pass delegates / callbacks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Child types override behavior of a base class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Composition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/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Strategy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patterns</a:t>
            </a:r>
          </a:p>
          <a:p>
            <a:pPr lvl="2"/>
            <a:r>
              <a:rPr lang="en-US" dirty="0" smtClean="0"/>
              <a:t>Client code depends on abstraction / interface</a:t>
            </a:r>
          </a:p>
          <a:p>
            <a:pPr lvl="2"/>
            <a:r>
              <a:rPr lang="en-US" dirty="0" smtClean="0"/>
              <a:t>"Plug in"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How?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67232" y="1905000"/>
            <a:ext cx="2861180" cy="24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to apply OCP?</a:t>
            </a:r>
          </a:p>
          <a:p>
            <a:pPr lvl="1"/>
            <a:r>
              <a:rPr lang="en-US" dirty="0" smtClean="0"/>
              <a:t>Experience tell you</a:t>
            </a:r>
          </a:p>
          <a:p>
            <a:pPr lvl="1"/>
            <a:r>
              <a:rPr lang="en-US" dirty="0" smtClean="0"/>
              <a:t>"Fool me once, shame on you" </a:t>
            </a:r>
          </a:p>
          <a:p>
            <a:pPr lvl="2"/>
            <a:r>
              <a:rPr lang="en-US" dirty="0" smtClean="0"/>
              <a:t>Don't apply OCP at first</a:t>
            </a:r>
          </a:p>
          <a:p>
            <a:pPr lvl="2"/>
            <a:r>
              <a:rPr lang="en-US" dirty="0" smtClean="0"/>
              <a:t>If module changes once, accept it</a:t>
            </a:r>
          </a:p>
          <a:p>
            <a:pPr lvl="2"/>
            <a:r>
              <a:rPr lang="en-US" dirty="0" smtClean="0"/>
              <a:t>If it changes a second time, refactor for OCP</a:t>
            </a:r>
          </a:p>
          <a:p>
            <a:r>
              <a:rPr lang="en-US" dirty="0" smtClean="0"/>
              <a:t>OCP adds complexity to design</a:t>
            </a:r>
          </a:p>
          <a:p>
            <a:pPr lvl="1"/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TANSTAAFL</a:t>
            </a:r>
            <a:r>
              <a:rPr lang="en-US" dirty="0" smtClean="0"/>
              <a:t> – there </a:t>
            </a:r>
            <a:r>
              <a:rPr lang="en-US" dirty="0" err="1" smtClean="0"/>
              <a:t>ain’t</a:t>
            </a:r>
            <a:r>
              <a:rPr lang="en-US" dirty="0" smtClean="0"/>
              <a:t> no such thing as a free lunch</a:t>
            </a:r>
          </a:p>
          <a:p>
            <a:r>
              <a:rPr lang="en-US" dirty="0" smtClean="0"/>
              <a:t>No design can be closed against all changes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the Open </a:t>
            </a:r>
            <a:r>
              <a:rPr lang="en-US" dirty="0"/>
              <a:t>/ Closed </a:t>
            </a:r>
            <a:r>
              <a:rPr lang="en-US" dirty="0" smtClean="0"/>
              <a:t>Principle</a:t>
            </a:r>
            <a:endParaRPr lang="en-US" dirty="0"/>
          </a:p>
        </p:txBody>
      </p:sp>
      <p:pic>
        <p:nvPicPr>
          <p:cNvPr id="6146" name="Picture 2" descr="http://beyondplm.com/wp-content/uploads/2012/04/complexity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86" y="2088447"/>
            <a:ext cx="2457451" cy="1847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91048" y="4572000"/>
            <a:ext cx="9448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5293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s://www.safefile.com/media/catalog/product/1/image/d1e691afacfd0ea82afef311f5cb4289/m/a/magnetic-gsa-container-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47" y="1635908"/>
            <a:ext cx="3657602" cy="25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351600"/>
            <a:ext cx="92964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</a:t>
            </a:r>
            <a:r>
              <a:rPr lang="bg-BG" dirty="0" smtClean="0"/>
              <a:t> </a:t>
            </a:r>
            <a:r>
              <a:rPr lang="en-US" dirty="0" smtClean="0"/>
              <a:t>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7412" y="735740"/>
            <a:ext cx="5334000" cy="43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8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2" y="4114799"/>
            <a:ext cx="11804822" cy="2606679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Substitutability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</a:t>
            </a:r>
            <a:r>
              <a:rPr lang="en-US" dirty="0" smtClean="0"/>
              <a:t>child classes must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Remove parent class behavior</a:t>
            </a:r>
            <a:endParaRPr lang="en-US" dirty="0"/>
          </a:p>
          <a:p>
            <a:pPr lvl="1"/>
            <a:r>
              <a:rPr lang="en-US" dirty="0" smtClean="0"/>
              <a:t>Violate parent class intent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LSP – </a:t>
            </a:r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219200"/>
            <a:ext cx="10287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4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Liskov Substitution </a:t>
            </a:r>
            <a:r>
              <a:rPr lang="en-US" sz="34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</a:t>
            </a:r>
            <a:r>
              <a:rPr lang="en-US" sz="3400" b="1" i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subtypes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 be substitutable for their base types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4114800"/>
            <a:ext cx="3321735" cy="2081711"/>
          </a:xfrm>
          <a:prstGeom prst="roundRect">
            <a:avLst>
              <a:gd name="adj" fmla="val 2010"/>
            </a:avLst>
          </a:prstGeom>
          <a:noFill/>
          <a:ln>
            <a:solidFill>
              <a:schemeClr val="tx2">
                <a:lumMod val="75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3212" y="328678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* LSP </a:t>
            </a:r>
            <a:r>
              <a:rPr lang="en-US" sz="3200" dirty="0"/>
              <a:t>comes from MIT professor </a:t>
            </a:r>
            <a:r>
              <a:rPr lang="en-US" sz="3200" dirty="0">
                <a:hlinkClick r:id="rId3"/>
              </a:rPr>
              <a:t>Barbara </a:t>
            </a:r>
            <a:r>
              <a:rPr lang="en-US" sz="3200" noProof="1" smtClean="0">
                <a:hlinkClick r:id="rId3"/>
              </a:rPr>
              <a:t>Liskov</a:t>
            </a:r>
            <a:endParaRPr lang="en-US" sz="3200" noProof="1"/>
          </a:p>
        </p:txBody>
      </p:sp>
    </p:spTree>
    <p:extLst>
      <p:ext uri="{BB962C8B-B14F-4D97-AF65-F5344CB8AC3E}">
        <p14:creationId xmlns:p14="http://schemas.microsoft.com/office/powerpoint/2010/main" val="364689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that use pointers or references to base classes must be able to use objects of derived classes without knowing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Normal OOP inheritance</a:t>
            </a:r>
            <a:endParaRPr lang="en-US" dirty="0"/>
          </a:p>
          <a:p>
            <a:pPr lvl="1"/>
            <a:r>
              <a:rPr lang="en-US" dirty="0" smtClean="0"/>
              <a:t>IS-A relationship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r>
              <a:rPr lang="en-US" dirty="0" smtClean="0"/>
              <a:t> is a kind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Liskov Substitution </a:t>
            </a:r>
            <a:r>
              <a:rPr lang="en-US" dirty="0"/>
              <a:t>inheritance</a:t>
            </a:r>
            <a:endParaRPr lang="en-US" dirty="0" smtClean="0"/>
          </a:p>
          <a:p>
            <a:pPr lvl="1"/>
            <a:r>
              <a:rPr lang="en-US" dirty="0" smtClean="0"/>
              <a:t>IS-SUBSTITUTABLE-FOR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  <a:r>
              <a:rPr lang="en-US" dirty="0" smtClean="0"/>
              <a:t> is substitutable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</a:t>
            </a:r>
            <a:r>
              <a:rPr lang="bg-BG" dirty="0"/>
              <a:t> </a:t>
            </a:r>
            <a:r>
              <a:rPr lang="en-US" dirty="0" smtClean="0"/>
              <a:t>Principle Explained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6970712" y="2914649"/>
            <a:ext cx="4229100" cy="2571751"/>
            <a:chOff x="7161212" y="3200400"/>
            <a:chExt cx="4229100" cy="2571751"/>
          </a:xfrm>
        </p:grpSpPr>
        <p:pic>
          <p:nvPicPr>
            <p:cNvPr id="8194" name="Picture 2" descr="http://www.foreclosuredefenseresourcecenter.com/wp-content/uploads/2011/08/Substitution-of-Trustee-California-Civil-Code-Section-293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212" y="3200400"/>
              <a:ext cx="4229100" cy="2571751"/>
            </a:xfrm>
            <a:prstGeom prst="roundRect">
              <a:avLst>
                <a:gd name="adj" fmla="val 23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rot="20430584">
              <a:off x="7555646" y="3850944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Base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200596">
              <a:off x="10069741" y="3848164"/>
              <a:ext cx="917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Child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2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1"/>
            <a:ext cx="11579384" cy="5554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SOLID</a:t>
            </a:r>
            <a:r>
              <a:rPr lang="en-US" sz="3000" dirty="0"/>
              <a:t> Principles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SRP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OCP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Open / Closed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LSP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Liskov Substitution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ISP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DIP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Dependency Inversion </a:t>
            </a:r>
            <a:r>
              <a:rPr lang="en-US" sz="2600" dirty="0"/>
              <a:t>Principle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DRY</a:t>
            </a:r>
            <a:r>
              <a:rPr lang="en-US" sz="2800" dirty="0"/>
              <a:t> – </a:t>
            </a:r>
            <a:r>
              <a:rPr lang="en-US" sz="2800" dirty="0" smtClean="0"/>
              <a:t>Don't </a:t>
            </a:r>
            <a:r>
              <a:rPr lang="en-US" sz="2800" dirty="0"/>
              <a:t>Repeat Yourself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YAGNI </a:t>
            </a:r>
            <a:r>
              <a:rPr lang="en-US" sz="2800" dirty="0"/>
              <a:t>– You </a:t>
            </a:r>
            <a:r>
              <a:rPr lang="en-US" sz="2800" dirty="0" smtClean="0"/>
              <a:t>Aren't </a:t>
            </a:r>
            <a:r>
              <a:rPr lang="en-US" sz="2800" dirty="0"/>
              <a:t>Gonna Need It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KISS</a:t>
            </a:r>
            <a:r>
              <a:rPr lang="en-US" sz="2800" dirty="0"/>
              <a:t> – Keep It Simple, </a:t>
            </a:r>
            <a:r>
              <a:rPr lang="en-US" sz="2800" dirty="0" smtClean="0"/>
              <a:t>Stupid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Factory</a:t>
            </a:r>
            <a:r>
              <a:rPr lang="en-US" sz="2800" dirty="0" smtClean="0"/>
              <a:t> Pattern</a:t>
            </a:r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8011" y="1903151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LSP problems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Broken polymorphism</a:t>
            </a:r>
          </a:p>
          <a:p>
            <a:pPr lvl="1"/>
            <a:r>
              <a:rPr lang="en-US" dirty="0" smtClean="0"/>
              <a:t>Hidden expectations for the client code</a:t>
            </a:r>
          </a:p>
          <a:p>
            <a:pPr lvl="1"/>
            <a:r>
              <a:rPr lang="en-US" dirty="0" smtClean="0"/>
              <a:t>"Fixing" by adding if-then – nightmare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LSP</a:t>
            </a:r>
          </a:p>
          <a:p>
            <a:pPr lvl="1"/>
            <a:r>
              <a:rPr lang="en-US" dirty="0" smtClean="0"/>
              <a:t>Base class does "type checking" to call different methods</a:t>
            </a:r>
          </a:p>
          <a:p>
            <a:pPr lvl="1"/>
            <a:r>
              <a:rPr lang="en-US" dirty="0" smtClean="0"/>
              <a:t>Overridden methods say "I am not implemented"</a:t>
            </a:r>
          </a:p>
          <a:p>
            <a:pPr lvl="1"/>
            <a:r>
              <a:rPr lang="en-US" dirty="0" smtClean="0"/>
              <a:t>Base class depends on its subtypes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Solutions to LSP violations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"Tell, Don't Ask"</a:t>
            </a:r>
          </a:p>
          <a:p>
            <a:pPr lvl="2"/>
            <a:r>
              <a:rPr lang="en-US" dirty="0" smtClean="0"/>
              <a:t>Don't ask for types</a:t>
            </a:r>
          </a:p>
          <a:p>
            <a:pPr lvl="2"/>
            <a:r>
              <a:rPr lang="en-US" dirty="0" smtClean="0"/>
              <a:t>Tell the object what to do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Refactoring to base class</a:t>
            </a:r>
          </a:p>
          <a:p>
            <a:pPr lvl="2"/>
            <a:r>
              <a:rPr lang="en-US" dirty="0" smtClean="0"/>
              <a:t>Common functionality</a:t>
            </a:r>
          </a:p>
          <a:p>
            <a:pPr lvl="2"/>
            <a:r>
              <a:rPr lang="en-US" dirty="0" smtClean="0"/>
              <a:t>Introduce third class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1026" name="Picture 2" descr="http://www.datarecovery.uk.com/wp-content/uploads/2011/12/solutions-turnk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767">
            <a:off x="6453296" y="1630159"/>
            <a:ext cx="2540000" cy="1905000"/>
          </a:xfrm>
          <a:prstGeom prst="roundRect">
            <a:avLst>
              <a:gd name="adj" fmla="val 81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ksecurity.com/wp-content/uploads/2013/08/Solu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406">
            <a:off x="8121960" y="4014849"/>
            <a:ext cx="3036741" cy="1949556"/>
          </a:xfrm>
          <a:prstGeom prst="roundRect">
            <a:avLst>
              <a:gd name="adj" fmla="val 7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38648" y="4894400"/>
            <a:ext cx="97536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18" name="Picture 2" descr="http://www.devtec.com/wp-content/uploads/2013/04/LS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84" y="1217454"/>
            <a:ext cx="4472728" cy="33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6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7284" y="5199200"/>
            <a:ext cx="10873528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884" y="908406"/>
            <a:ext cx="5082328" cy="3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 smtClean="0"/>
              <a:t>Segregate interfaces</a:t>
            </a:r>
          </a:p>
          <a:p>
            <a:pPr lvl="1"/>
            <a:r>
              <a:rPr lang="en-US" dirty="0" smtClean="0"/>
              <a:t>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cohesive </a:t>
            </a:r>
            <a:r>
              <a:rPr lang="en-US" dirty="0" smtClean="0"/>
              <a:t>interfaces</a:t>
            </a:r>
            <a:endParaRPr lang="en-US" dirty="0"/>
          </a:p>
          <a:p>
            <a:pPr lvl="1"/>
            <a:r>
              <a:rPr lang="en-US" dirty="0" smtClean="0"/>
              <a:t>Divide "fat" interfaces into smaller ones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– Interface Segregation </a:t>
            </a:r>
            <a:r>
              <a:rPr lang="en-US" dirty="0" smtClean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3012" y="1471263"/>
            <a:ext cx="10519000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Segregation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Clients should not be forced to depend on methods they do not use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3886200"/>
            <a:ext cx="3087800" cy="2315850"/>
          </a:xfrm>
          <a:prstGeom prst="roundRect">
            <a:avLst>
              <a:gd name="adj" fmla="val 32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is: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dirty="0" smtClean="0"/>
              <a:t> type in C#</a:t>
            </a:r>
          </a:p>
          <a:p>
            <a:pPr lvl="1"/>
            <a:r>
              <a:rPr lang="en-US" dirty="0" smtClean="0"/>
              <a:t>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/>
              <a:t> members of a class / module</a:t>
            </a:r>
          </a:p>
          <a:p>
            <a:r>
              <a:rPr lang="en-US" dirty="0" smtClean="0"/>
              <a:t>Having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fat</a:t>
            </a:r>
            <a:r>
              <a:rPr lang="en-US" dirty="0" smtClean="0"/>
              <a:t>" interfaces leads to:</a:t>
            </a:r>
          </a:p>
          <a:p>
            <a:pPr lvl="1"/>
            <a:r>
              <a:rPr lang="en-US" dirty="0" smtClean="0"/>
              <a:t>Classes having methods they do not need</a:t>
            </a:r>
          </a:p>
          <a:p>
            <a:pPr lvl="1"/>
            <a:r>
              <a:rPr lang="en-US" dirty="0" smtClean="0"/>
              <a:t>Increased coupling</a:t>
            </a:r>
          </a:p>
          <a:p>
            <a:pPr lvl="1"/>
            <a:r>
              <a:rPr lang="en-US" dirty="0" smtClean="0"/>
              <a:t>Reduced flexibility</a:t>
            </a:r>
          </a:p>
          <a:p>
            <a:pPr lvl="1"/>
            <a:r>
              <a:rPr lang="en-US" dirty="0" smtClean="0"/>
              <a:t>Reduced maintainability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</a:t>
            </a:r>
            <a:r>
              <a:rPr lang="en-US" dirty="0"/>
              <a:t>Segregation </a:t>
            </a:r>
            <a:r>
              <a:rPr lang="en-US" dirty="0" smtClean="0"/>
              <a:t>Principle Explained</a:t>
            </a:r>
            <a:endParaRPr lang="bg-BG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617" y="4343400"/>
            <a:ext cx="2623118" cy="1902945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estheticalpha.com/wp-content/uploads/2014/05/poor-obese-ki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4191">
            <a:off x="8582497" y="1592963"/>
            <a:ext cx="2743200" cy="1952500"/>
          </a:xfrm>
          <a:prstGeom prst="roundRect">
            <a:avLst>
              <a:gd name="adj" fmla="val 53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violations of ISP</a:t>
            </a:r>
          </a:p>
          <a:p>
            <a:pPr lvl="1"/>
            <a:r>
              <a:rPr lang="en-US" dirty="0" smtClean="0"/>
              <a:t>Interfaces </a:t>
            </a:r>
            <a:r>
              <a:rPr lang="en-US" dirty="0"/>
              <a:t>having bad </a:t>
            </a:r>
            <a:r>
              <a:rPr lang="en-US" dirty="0" smtClean="0"/>
              <a:t>cohesion</a:t>
            </a:r>
          </a:p>
          <a:p>
            <a:pPr lvl="1"/>
            <a:r>
              <a:rPr lang="en-US" dirty="0" smtClean="0"/>
              <a:t>Unimplemented methods (also in LSP)</a:t>
            </a:r>
          </a:p>
          <a:p>
            <a:pPr lvl="1"/>
            <a:r>
              <a:rPr lang="en-US" dirty="0" smtClean="0"/>
              <a:t>Use of only small portion of a class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"fat" interfaces?</a:t>
            </a:r>
          </a:p>
          <a:p>
            <a:pPr lvl="1"/>
            <a:r>
              <a:rPr lang="en-US" dirty="0" smtClean="0"/>
              <a:t>If the "fat" interface is yours, separate it to smaller ones</a:t>
            </a:r>
          </a:p>
          <a:p>
            <a:pPr lvl="1"/>
            <a:r>
              <a:rPr lang="en-US" dirty="0" smtClean="0"/>
              <a:t>If the "fat" interface is not yours, use "Adapter" pattern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Solutions to broken ISP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Small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Interfaces with strong cohesion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Focused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Let the client define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Package interfaces with their implementation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3074" name="Picture 2" descr="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981200"/>
            <a:ext cx="4023360" cy="2514600"/>
          </a:xfrm>
          <a:prstGeom prst="roundRect">
            <a:avLst>
              <a:gd name="adj" fmla="val 30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9012" y="4724400"/>
            <a:ext cx="10210800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150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2212" y="762000"/>
            <a:ext cx="4724400" cy="36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257800"/>
            <a:ext cx="103632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960" y="740299"/>
            <a:ext cx="5614903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1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9012" y="5504000"/>
            <a:ext cx="10210800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5011" y="874246"/>
            <a:ext cx="5638802" cy="43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105400"/>
            <a:ext cx="11804822" cy="1616076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decoupling between modules </a:t>
            </a:r>
            <a:r>
              <a:rPr lang="en-US" dirty="0" smtClean="0"/>
              <a:t>through abstractions</a:t>
            </a:r>
          </a:p>
          <a:p>
            <a:pPr lvl="1"/>
            <a:r>
              <a:rPr lang="en-US" dirty="0" smtClean="0"/>
              <a:t>Programming through interfaces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 </a:t>
            </a:r>
            <a:r>
              <a:rPr lang="en-US" dirty="0"/>
              <a:t>– Dependency Inversion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295400"/>
            <a:ext cx="10744198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Dependency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Inversion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says that high-level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should not depend on low-level modules. Both should depend on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"Abstractions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not depend on details. Details should depend on 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and Coupling</a:t>
            </a:r>
            <a:endParaRPr lang="en-US" dirty="0"/>
          </a:p>
        </p:txBody>
      </p:sp>
      <p:pic>
        <p:nvPicPr>
          <p:cNvPr id="5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29" y="2766236"/>
            <a:ext cx="5181600" cy="3516810"/>
          </a:xfrm>
          <a:prstGeom prst="roundRect">
            <a:avLst>
              <a:gd name="adj" fmla="val 2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0" y="2766236"/>
            <a:ext cx="4962434" cy="3516810"/>
          </a:xfrm>
          <a:prstGeom prst="roundRect">
            <a:avLst>
              <a:gd name="adj" fmla="val 29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6001" y="1371600"/>
            <a:ext cx="3289212" cy="12417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Depend on </a:t>
            </a:r>
            <a:r>
              <a:rPr lang="en-US" dirty="0" smtClean="0"/>
              <a:t>abstractions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7116845" y="1371600"/>
            <a:ext cx="3473368" cy="124178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dirty="0" smtClean="0"/>
              <a:t>Depend directly on other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4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981200"/>
            <a:ext cx="11804822" cy="4740276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Framework</a:t>
            </a:r>
            <a:endParaRPr lang="en-US" b="0" dirty="0" smtClean="0"/>
          </a:p>
          <a:p>
            <a:pPr lvl="1"/>
            <a:r>
              <a:rPr lang="en-US" dirty="0" smtClean="0"/>
              <a:t>Third party library</a:t>
            </a:r>
            <a:endParaRPr lang="en-US" b="0" dirty="0" smtClean="0"/>
          </a:p>
          <a:p>
            <a:pPr lvl="1"/>
            <a:r>
              <a:rPr lang="en-US" dirty="0" smtClean="0"/>
              <a:t>Database</a:t>
            </a:r>
            <a:endParaRPr lang="en-US" b="0" dirty="0" smtClean="0"/>
          </a:p>
          <a:p>
            <a:pPr lvl="1"/>
            <a:r>
              <a:rPr lang="en-US" dirty="0" smtClean="0"/>
              <a:t>File system</a:t>
            </a:r>
            <a:endParaRPr lang="en-US" b="0" dirty="0" smtClean="0"/>
          </a:p>
          <a:p>
            <a:pPr lvl="1"/>
            <a:r>
              <a:rPr lang="en-US" dirty="0" smtClean="0"/>
              <a:t>Email</a:t>
            </a:r>
            <a:endParaRPr lang="en-US" b="0" dirty="0" smtClean="0"/>
          </a:p>
          <a:p>
            <a:pPr lvl="1"/>
            <a:r>
              <a:rPr lang="en-US" dirty="0" smtClean="0"/>
              <a:t>Web service</a:t>
            </a:r>
          </a:p>
          <a:p>
            <a:pPr lvl="1"/>
            <a:r>
              <a:rPr lang="en-US" dirty="0" smtClean="0"/>
              <a:t>System resource (e.g. clock)</a:t>
            </a:r>
            <a:endParaRPr lang="en-US" b="0" dirty="0" smtClean="0"/>
          </a:p>
          <a:p>
            <a:pPr lvl="1"/>
            <a:r>
              <a:rPr lang="en-US" dirty="0" smtClean="0"/>
              <a:t>Configuration</a:t>
            </a:r>
            <a:endParaRPr lang="en-US" b="0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  <a:endParaRPr lang="en-US" b="0" dirty="0" smtClean="0"/>
          </a:p>
          <a:p>
            <a:pPr lvl="1"/>
            <a:r>
              <a:rPr lang="en-US" dirty="0" smtClean="0"/>
              <a:t>Static method</a:t>
            </a:r>
          </a:p>
          <a:p>
            <a:pPr lvl="1"/>
            <a:r>
              <a:rPr lang="en-US" dirty="0" smtClean="0"/>
              <a:t>Global function</a:t>
            </a:r>
            <a:endParaRPr lang="en-US" b="0" dirty="0" smtClean="0"/>
          </a:p>
          <a:p>
            <a:pPr lvl="1"/>
            <a:r>
              <a:rPr lang="en-US" dirty="0" smtClean="0"/>
              <a:t>Random generator</a:t>
            </a:r>
          </a:p>
          <a:p>
            <a:pPr lvl="1"/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Examples</a:t>
            </a:r>
            <a:endParaRPr lang="bg-B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8300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is </a:t>
            </a:r>
            <a:r>
              <a:rPr lang="en-US" dirty="0" smtClean="0"/>
              <a:t>any external component / system: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E.g. UI depends on the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Infrastructure, database, utilities</a:t>
            </a:r>
          </a:p>
          <a:p>
            <a:pPr lvl="2"/>
            <a:r>
              <a:rPr lang="en-US" dirty="0" smtClean="0"/>
              <a:t>External libraries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are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in Traditional Programming</a:t>
            </a:r>
            <a:endParaRPr lang="bg-BG" dirty="0"/>
          </a:p>
        </p:txBody>
      </p:sp>
      <p:pic>
        <p:nvPicPr>
          <p:cNvPr id="13314" name="Picture 2" descr="http://www.dofactory.com/Images/layers4-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2712184"/>
            <a:ext cx="3107837" cy="3529495"/>
          </a:xfrm>
          <a:prstGeom prst="roundRect">
            <a:avLst>
              <a:gd name="adj" fmla="val 308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7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How it should be?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 should be abstractions</a:t>
            </a:r>
          </a:p>
          <a:p>
            <a:r>
              <a:rPr lang="en-US" dirty="0" smtClean="0"/>
              <a:t>How to do it</a:t>
            </a:r>
          </a:p>
          <a:p>
            <a:pPr lvl="1"/>
            <a:r>
              <a:rPr lang="en-US" dirty="0" smtClean="0"/>
              <a:t>Dependency Injection (DI)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DI: Depend on Abstractions</a:t>
            </a:r>
            <a:endParaRPr lang="bg-BG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8" y="4057914"/>
            <a:ext cx="2057400" cy="2057400"/>
          </a:xfrm>
          <a:prstGeom prst="roundRect">
            <a:avLst>
              <a:gd name="adj" fmla="val 40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codeproject.com/script/Membership/Uploads/3723168/DIP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676400"/>
            <a:ext cx="3352812" cy="1775352"/>
          </a:xfrm>
          <a:prstGeom prst="roundRect">
            <a:avLst>
              <a:gd name="adj" fmla="val 3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9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 on abstractions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 through interfaces </a:t>
            </a:r>
            <a:r>
              <a:rPr lang="en-US" dirty="0" smtClean="0"/>
              <a:t>instead directly use dependent classes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 on Abstractions</a:t>
            </a:r>
            <a:endParaRPr lang="en-US" dirty="0"/>
          </a:p>
        </p:txBody>
      </p:sp>
      <p:pic>
        <p:nvPicPr>
          <p:cNvPr id="15362" name="Picture 2" descr="http://www.hackerchick.com/wp-content/uploads/2010/04/200806SOLIDDCopy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9" t="-4028" r="-3059" b="-4028"/>
          <a:stretch/>
        </p:blipFill>
        <p:spPr bwMode="auto">
          <a:xfrm>
            <a:off x="6316046" y="2630848"/>
            <a:ext cx="4578966" cy="3541352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pic>
        <p:nvPicPr>
          <p:cNvPr id="15364" name="Picture 4" descr="Class Diagram.  Copy class depends on Keyboard and Printer class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55" t="-9589" r="-7355" b="-9589"/>
          <a:stretch/>
        </p:blipFill>
        <p:spPr bwMode="auto">
          <a:xfrm>
            <a:off x="1065212" y="3195495"/>
            <a:ext cx="3419646" cy="2412058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cxnSp>
        <p:nvCxnSpPr>
          <p:cNvPr id="6" name="Straight Arrow Connector 5"/>
          <p:cNvCxnSpPr/>
          <p:nvPr/>
        </p:nvCxnSpPr>
        <p:spPr>
          <a:xfrm>
            <a:off x="4771716" y="4401524"/>
            <a:ext cx="10668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8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</a:t>
            </a:r>
            <a:r>
              <a:rPr lang="bg-BG" dirty="0" smtClean="0"/>
              <a:t>-</a:t>
            </a:r>
            <a:r>
              <a:rPr lang="en-US" dirty="0" smtClean="0"/>
              <a:t>documenting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</a:t>
            </a:r>
            <a:r>
              <a:rPr lang="en-US" dirty="0"/>
              <a:t>Inversion </a:t>
            </a:r>
            <a:r>
              <a:rPr lang="en-US" dirty="0" smtClean="0"/>
              <a:t>Principle: How?</a:t>
            </a:r>
            <a:endParaRPr lang="bg-BG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01" y="3922650"/>
            <a:ext cx="3129821" cy="2075565"/>
          </a:xfrm>
          <a:prstGeom prst="roundRect">
            <a:avLst>
              <a:gd name="adj" fmla="val 32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64" y="1301686"/>
            <a:ext cx="10777848" cy="5022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IReader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IWriter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Copy(IReader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this.reader =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this.writer =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Read / write data through the reader / 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=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Copy(new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("out.txt"));</a:t>
            </a:r>
          </a:p>
        </p:txBody>
      </p:sp>
    </p:spTree>
    <p:extLst>
      <p:ext uri="{BB962C8B-B14F-4D97-AF65-F5344CB8AC3E}">
        <p14:creationId xmlns:p14="http://schemas.microsoft.com/office/powerpoint/2010/main" val="159665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state of the object</a:t>
            </a:r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</a:t>
            </a:r>
            <a:r>
              <a:rPr lang="en-US" dirty="0" smtClean="0"/>
              <a:t>? (2)</a:t>
            </a:r>
            <a:endParaRPr lang="bg-BG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71555"/>
            <a:ext cx="3394956" cy="2111111"/>
          </a:xfrm>
          <a:prstGeom prst="roundRect">
            <a:avLst>
              <a:gd name="adj" fmla="val 43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159365"/>
            <a:ext cx="10563648" cy="5241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IWriter Writer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CopyAllChars(reader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copy.CopyAllChars();</a:t>
            </a:r>
          </a:p>
        </p:txBody>
      </p:sp>
    </p:spTree>
    <p:extLst>
      <p:ext uri="{BB962C8B-B14F-4D97-AF65-F5344CB8AC3E}">
        <p14:creationId xmlns:p14="http://schemas.microsoft.com/office/powerpoint/2010/main" val="19973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 –</a:t>
            </a:r>
            <a:r>
              <a:rPr lang="en-US" dirty="0"/>
              <a:t> </a:t>
            </a:r>
            <a:r>
              <a:rPr lang="en-US" dirty="0" smtClean="0"/>
              <a:t>Single Responsibility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371600"/>
            <a:ext cx="10219266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Responsibility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every object should have a single responsibility, and that responsibility should be entirely encapsulated by the class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77446" y="4191000"/>
            <a:ext cx="8889998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"There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never be more than one reason for a class to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(more than one responsibility)."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C.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Martin "Uncle Bob"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parameters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the method signature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How? </a:t>
            </a:r>
            <a:r>
              <a:rPr lang="en-US" dirty="0" smtClean="0"/>
              <a:t>(3)</a:t>
            </a:r>
            <a:endParaRPr lang="bg-BG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6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371600"/>
            <a:ext cx="10563648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CopyAllChars(IReader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copy.CopyAllChars(reader, writer);</a:t>
            </a:r>
          </a:p>
        </p:txBody>
      </p:sp>
    </p:spTree>
    <p:extLst>
      <p:ext uri="{BB962C8B-B14F-4D97-AF65-F5344CB8AC3E}">
        <p14:creationId xmlns:p14="http://schemas.microsoft.com/office/powerpoint/2010/main" val="18733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violations of DIP</a:t>
            </a:r>
          </a:p>
          <a:p>
            <a:pPr lvl="1"/>
            <a:r>
              <a:rPr lang="en-US" dirty="0" smtClean="0"/>
              <a:t>Using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 / properties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broken DIP?</a:t>
            </a:r>
          </a:p>
          <a:p>
            <a:pPr lvl="1"/>
            <a:r>
              <a:rPr lang="en-US" dirty="0" smtClean="0"/>
              <a:t>Extract interfaces + use constructor injection</a:t>
            </a:r>
          </a:p>
          <a:p>
            <a:pPr lvl="1"/>
            <a:r>
              <a:rPr lang="en-US" dirty="0" smtClean="0"/>
              <a:t>Inversion of Control</a:t>
            </a:r>
            <a:r>
              <a:rPr lang="bg-BG" dirty="0" smtClean="0"/>
              <a:t> (</a:t>
            </a:r>
            <a:r>
              <a:rPr lang="en-US" noProof="1" smtClean="0"/>
              <a:t>IoC</a:t>
            </a:r>
            <a:r>
              <a:rPr lang="en-US" dirty="0" smtClean="0"/>
              <a:t>)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</a:t>
            </a:r>
            <a:r>
              <a:rPr lang="en-US" dirty="0" smtClean="0"/>
              <a:t>Violations</a:t>
            </a:r>
            <a:endParaRPr lang="bg-BG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915" y="4267200"/>
            <a:ext cx="2121592" cy="119621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3915" y="16002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Inversion of control</a:t>
            </a:r>
          </a:p>
          <a:p>
            <a:pPr lvl="1"/>
            <a:r>
              <a:rPr lang="en-US" dirty="0"/>
              <a:t>A library / framework calls your code and injects context</a:t>
            </a:r>
          </a:p>
          <a:p>
            <a:pPr lvl="1"/>
            <a:r>
              <a:rPr lang="en-US" dirty="0"/>
              <a:t>Inversion of control container (</a:t>
            </a:r>
            <a:r>
              <a:rPr lang="en-US" noProof="1"/>
              <a:t>IoC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Several ways to take dependencies when programming through interfaces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Constructor injection</a:t>
            </a:r>
          </a:p>
          <a:p>
            <a:pPr lvl="1"/>
            <a:r>
              <a:rPr lang="en-US" dirty="0" smtClean="0"/>
              <a:t>Property injection / interface injection</a:t>
            </a:r>
          </a:p>
          <a:p>
            <a:pPr lvl="1"/>
            <a:r>
              <a:rPr lang="en-US" dirty="0" smtClean="0"/>
              <a:t>Parameter injection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Inversion of Control and Dependency Injection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611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IoC</a:t>
            </a:r>
            <a:r>
              <a:rPr lang="en-US" dirty="0" smtClean="0"/>
              <a:t> containers</a:t>
            </a:r>
            <a:endParaRPr lang="en-US" dirty="0"/>
          </a:p>
          <a:p>
            <a:pPr lvl="1"/>
            <a:r>
              <a:rPr lang="en-US" dirty="0" smtClean="0"/>
              <a:t>Responsible for object instantiation</a:t>
            </a:r>
          </a:p>
          <a:p>
            <a:pPr lvl="2"/>
            <a:r>
              <a:rPr lang="en-US" dirty="0" smtClean="0"/>
              <a:t>Map interfaces to classes</a:t>
            </a:r>
          </a:p>
          <a:p>
            <a:pPr lvl="2"/>
            <a:r>
              <a:rPr lang="en-US" dirty="0" smtClean="0"/>
              <a:t>E.g. maps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IReader</a:t>
            </a:r>
            <a:r>
              <a:rPr lang="en-US" dirty="0" smtClean="0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ConsoleReader</a:t>
            </a:r>
          </a:p>
          <a:p>
            <a:pPr lvl="1"/>
            <a:r>
              <a:rPr lang="en-US" dirty="0" smtClean="0"/>
              <a:t>Classes initiated at application start-up</a:t>
            </a:r>
          </a:p>
          <a:p>
            <a:pPr lvl="2"/>
            <a:r>
              <a:rPr lang="en-US" dirty="0" smtClean="0"/>
              <a:t>Interfaces are registered into the container</a:t>
            </a:r>
          </a:p>
          <a:p>
            <a:pPr lvl="2"/>
            <a:r>
              <a:rPr lang="en-US" dirty="0" smtClean="0"/>
              <a:t>Dependencies on interfaces are injected at runtime</a:t>
            </a:r>
          </a:p>
          <a:p>
            <a:pPr lvl="1"/>
            <a:r>
              <a:rPr lang="en-US" dirty="0" smtClean="0"/>
              <a:t>Examples – </a:t>
            </a:r>
            <a:r>
              <a:rPr lang="en-US" noProof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noProof="1" smtClean="0">
                <a:hlinkClick r:id="rId3"/>
              </a:rPr>
              <a:t>Ninject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Spring Framework</a:t>
            </a:r>
            <a:r>
              <a:rPr lang="en-US" dirty="0" smtClean="0"/>
              <a:t> and more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Inversion of Control Containers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1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6612" y="4800600"/>
            <a:ext cx="105156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25176" y="56388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3213" y="1045100"/>
            <a:ext cx="4802398" cy="36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1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22612" y="5334000"/>
            <a:ext cx="5181600" cy="820600"/>
          </a:xfrm>
        </p:spPr>
        <p:txBody>
          <a:bodyPr/>
          <a:lstStyle/>
          <a:p>
            <a:r>
              <a:rPr lang="en-US" dirty="0" smtClean="0"/>
              <a:t>Other Principles</a:t>
            </a:r>
            <a:endParaRPr lang="en-US" dirty="0"/>
          </a:p>
        </p:txBody>
      </p:sp>
      <p:pic>
        <p:nvPicPr>
          <p:cNvPr id="3074" name="Picture 2" descr="https://cdn.thewatershed.com/wp-content/uploads/2013/07/KEEP-CALM-AND-KEEP-TRYING-MMM-02-25-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0812" y="609600"/>
            <a:ext cx="3730857" cy="4318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7612" y="5199200"/>
            <a:ext cx="9753600" cy="820600"/>
          </a:xfrm>
        </p:spPr>
        <p:txBody>
          <a:bodyPr/>
          <a:lstStyle/>
          <a:p>
            <a:r>
              <a:rPr lang="en-US" dirty="0" smtClean="0"/>
              <a:t>Don't Repeat Yourself (DRY)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4618" y="685215"/>
            <a:ext cx="563958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4609540"/>
            <a:ext cx="11804822" cy="2111936"/>
          </a:xfrm>
        </p:spPr>
        <p:txBody>
          <a:bodyPr numCol="1"/>
          <a:lstStyle/>
          <a:p>
            <a:r>
              <a:rPr lang="en-US" dirty="0" smtClean="0"/>
              <a:t>DRY principle variations:</a:t>
            </a:r>
            <a:endParaRPr lang="en-US" b="0" dirty="0"/>
          </a:p>
          <a:p>
            <a:pPr lvl="1"/>
            <a:r>
              <a:rPr lang="en-US" dirty="0" smtClean="0"/>
              <a:t>Once </a:t>
            </a:r>
            <a:r>
              <a:rPr lang="en-US" dirty="0"/>
              <a:t>and Only Once </a:t>
            </a:r>
            <a:r>
              <a:rPr lang="en-US" dirty="0" smtClean="0"/>
              <a:t>(OOO)</a:t>
            </a:r>
            <a:endParaRPr lang="en-US" b="0" dirty="0"/>
          </a:p>
          <a:p>
            <a:pPr lvl="1"/>
            <a:r>
              <a:rPr lang="en-US" dirty="0" smtClean="0"/>
              <a:t>Duplication </a:t>
            </a:r>
            <a:r>
              <a:rPr lang="en-US" dirty="0"/>
              <a:t>Is Evil (DIE</a:t>
            </a:r>
            <a:r>
              <a:rPr lang="en-US" dirty="0" smtClean="0"/>
              <a:t>)</a:t>
            </a:r>
            <a:endParaRPr lang="en-US" b="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143000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"Every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piece of knowledge must have a single, unambiguous representation in the system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Pragmatic Programmer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895601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"Repetition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logic calls for abstraction. Repetition in process calls for automation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97 Things Every Programmer Should Know </a:t>
            </a:r>
          </a:p>
        </p:txBody>
      </p:sp>
    </p:spTree>
    <p:extLst>
      <p:ext uri="{BB962C8B-B14F-4D97-AF65-F5344CB8AC3E}">
        <p14:creationId xmlns:p14="http://schemas.microsoft.com/office/powerpoint/2010/main" val="302704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DRY</a:t>
            </a:r>
          </a:p>
          <a:p>
            <a:pPr lvl="1"/>
            <a:r>
              <a:rPr lang="en-US" dirty="0"/>
              <a:t>Lots of duplicate code (typically copy-pasted)</a:t>
            </a:r>
          </a:p>
          <a:p>
            <a:pPr lvl="1"/>
            <a:r>
              <a:rPr lang="en-US" dirty="0" smtClean="0"/>
              <a:t>Duplicated </a:t>
            </a:r>
            <a:r>
              <a:rPr lang="en-US" dirty="0"/>
              <a:t>logic in multiple </a:t>
            </a:r>
            <a:r>
              <a:rPr lang="en-US" dirty="0" smtClean="0"/>
              <a:t>locations</a:t>
            </a:r>
            <a:endParaRPr lang="en-US" dirty="0"/>
          </a:p>
          <a:p>
            <a:pPr lvl="1"/>
            <a:r>
              <a:rPr lang="en-US" dirty="0" smtClean="0"/>
              <a:t>Magic strings / values</a:t>
            </a:r>
            <a:endParaRPr lang="en-US" b="0" dirty="0"/>
          </a:p>
          <a:p>
            <a:pPr lvl="1"/>
            <a:r>
              <a:rPr lang="en-US" dirty="0" smtClean="0"/>
              <a:t>Repeated </a:t>
            </a:r>
            <a:r>
              <a:rPr lang="en-US" dirty="0"/>
              <a:t>if-then </a:t>
            </a:r>
            <a:r>
              <a:rPr lang="en-US" dirty="0" smtClean="0"/>
              <a:t>logic</a:t>
            </a:r>
            <a:endParaRPr lang="en-US" b="0" dirty="0"/>
          </a:p>
          <a:p>
            <a:pPr lvl="1"/>
            <a:r>
              <a:rPr lang="en-US" dirty="0"/>
              <a:t>Conditionals instead of </a:t>
            </a:r>
            <a:r>
              <a:rPr lang="en-US" dirty="0" smtClean="0"/>
              <a:t>polymorphism</a:t>
            </a:r>
            <a:endParaRPr lang="en-US" b="0" dirty="0"/>
          </a:p>
          <a:p>
            <a:pPr lvl="1"/>
            <a:r>
              <a:rPr lang="en-US" dirty="0" smtClean="0"/>
              <a:t>Static </a:t>
            </a:r>
            <a:r>
              <a:rPr lang="en-US" dirty="0"/>
              <a:t>methods </a:t>
            </a:r>
            <a:r>
              <a:rPr lang="en-US" dirty="0" smtClean="0"/>
              <a:t>everywhere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0012" y="28194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SRP is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</a:p>
          <a:p>
            <a:pPr lvl="1"/>
            <a:r>
              <a:rPr lang="en-US" dirty="0" smtClean="0"/>
              <a:t>Relation of responsibilities</a:t>
            </a:r>
          </a:p>
          <a:p>
            <a:pPr lvl="1"/>
            <a:r>
              <a:rPr lang="en-US" dirty="0" smtClean="0"/>
              <a:t>Focused on single task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Dependency on other modules</a:t>
            </a:r>
          </a:p>
          <a:p>
            <a:pPr lvl="1"/>
            <a:r>
              <a:rPr lang="en-US" dirty="0" smtClean="0"/>
              <a:t>Relationship between modules</a:t>
            </a:r>
          </a:p>
          <a:p>
            <a:r>
              <a:rPr lang="en-US" dirty="0" smtClean="0"/>
              <a:t>Ideal: low coupling + strong cohesion (e.g. a HDD)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</a:t>
            </a:r>
            <a:r>
              <a:rPr lang="en-US" dirty="0" smtClean="0"/>
              <a:t>Principle (2)</a:t>
            </a:r>
            <a:endParaRPr lang="en-US" dirty="0"/>
          </a:p>
        </p:txBody>
      </p:sp>
      <p:pic>
        <p:nvPicPr>
          <p:cNvPr id="1026" name="Picture 2" descr="http://www.zdnet.com/i/story/61/18/018192/zdnet-seagate-goflex-freeagent-hd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2362200"/>
            <a:ext cx="2855396" cy="2309827"/>
          </a:xfrm>
          <a:prstGeom prst="rect">
            <a:avLst/>
          </a:prstGeom>
          <a:noFill/>
          <a:effectLst>
            <a:glow rad="139700">
              <a:schemeClr val="tx1">
                <a:lumMod val="8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2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18200"/>
            <a:ext cx="7924800" cy="8206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3612" y="990600"/>
            <a:ext cx="481861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5275400"/>
            <a:ext cx="7924800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pic>
        <p:nvPicPr>
          <p:cNvPr id="4098" name="Picture 2" descr="C:\Users\kenov\Downloads\7021453805_c1afec4f9f_o (1)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6764" y="762000"/>
            <a:ext cx="5035295" cy="4267200"/>
          </a:xfrm>
          <a:prstGeom prst="roundRect">
            <a:avLst>
              <a:gd name="adj" fmla="val 3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YAGNI – You Aren't </a:t>
            </a:r>
            <a:r>
              <a:rPr lang="en-US" dirty="0"/>
              <a:t>Gonna Need </a:t>
            </a:r>
            <a:r>
              <a:rPr lang="en-US" dirty="0" smtClean="0"/>
              <a:t>It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2365" y="1129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 should not add functionality until deemed necessary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363" y="2653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"Always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things when you actually need them, never when you just foresee that you need them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Ron 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4520850"/>
            <a:ext cx="2745941" cy="1829152"/>
          </a:xfrm>
          <a:prstGeom prst="roundRect">
            <a:avLst>
              <a:gd name="adj" fmla="val 48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41611" y="4520850"/>
            <a:ext cx="2582331" cy="1829152"/>
          </a:xfrm>
          <a:prstGeom prst="roundRect">
            <a:avLst>
              <a:gd name="adj" fmla="val 43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6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Over-engineering (YAGNI) disadvantages</a:t>
            </a:r>
          </a:p>
          <a:p>
            <a:pPr lvl="1"/>
            <a:r>
              <a:rPr lang="en-US" dirty="0" smtClean="0"/>
              <a:t>Time for adding, testing, improving (costs money)</a:t>
            </a:r>
            <a:endParaRPr lang="en-US" b="0" dirty="0"/>
          </a:p>
          <a:p>
            <a:pPr lvl="1"/>
            <a:r>
              <a:rPr lang="en-US" dirty="0" smtClean="0"/>
              <a:t>Debugging, documenting, supporting</a:t>
            </a:r>
            <a:endParaRPr lang="en-US" b="0" dirty="0"/>
          </a:p>
          <a:p>
            <a:pPr lvl="1"/>
            <a:r>
              <a:rPr lang="en-US" dirty="0"/>
              <a:t>May lead to adding even more features</a:t>
            </a:r>
          </a:p>
          <a:p>
            <a:pPr lvl="1"/>
            <a:r>
              <a:rPr lang="en-US" dirty="0" smtClean="0"/>
              <a:t>Larger and complicated software</a:t>
            </a:r>
            <a:endParaRPr lang="en-US" b="0" dirty="0"/>
          </a:p>
          <a:p>
            <a:pPr lvl="1"/>
            <a:r>
              <a:rPr lang="en-US" dirty="0" smtClean="0"/>
              <a:t>May be not know to clients</a:t>
            </a:r>
          </a:p>
          <a:p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Design for extension but don't</a:t>
            </a:r>
            <a:b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implement unneeded features!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smtClean="0"/>
              <a:t>Aren't </a:t>
            </a:r>
            <a:r>
              <a:rPr lang="en-US" dirty="0"/>
              <a:t>Gonna Need It (YAGNI) Principle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212" y="4038600"/>
            <a:ext cx="4312627" cy="2210221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180443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1883" y="1600200"/>
            <a:ext cx="5387130" cy="2760902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30121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0412" y="5257800"/>
            <a:ext cx="10668000" cy="838200"/>
          </a:xfrm>
        </p:spPr>
        <p:txBody>
          <a:bodyPr/>
          <a:lstStyle/>
          <a:p>
            <a:r>
              <a:rPr lang="en-US" dirty="0" smtClean="0"/>
              <a:t>Keep It Simple, Stupid (KISS)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1401" y="943564"/>
            <a:ext cx="5186022" cy="40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</a:t>
            </a:r>
            <a:r>
              <a:rPr lang="en-US" dirty="0" smtClean="0"/>
              <a:t>– Keep </a:t>
            </a:r>
            <a:r>
              <a:rPr lang="en-US" dirty="0"/>
              <a:t>It Simple, </a:t>
            </a:r>
            <a:r>
              <a:rPr lang="en-US" dirty="0" smtClean="0"/>
              <a:t>Stupid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208782"/>
            <a:ext cx="106622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"Most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work best if they are kept simple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U.S. Navy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514600"/>
            <a:ext cx="1066224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"Simplicity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be a key goal in design and unnecessary complexity should be avoided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51" y="4495801"/>
            <a:ext cx="3073522" cy="1807232"/>
          </a:xfrm>
          <a:prstGeom prst="roundRect">
            <a:avLst>
              <a:gd name="adj" fmla="val 62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08" y="4495800"/>
            <a:ext cx="2141904" cy="1807234"/>
          </a:xfrm>
          <a:prstGeom prst="roundRect">
            <a:avLst>
              <a:gd name="adj" fmla="val 4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2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violations of KISS</a:t>
            </a:r>
          </a:p>
          <a:p>
            <a:pPr lvl="1"/>
            <a:r>
              <a:rPr lang="en-US" dirty="0" smtClean="0"/>
              <a:t>Over-engineering (you need a bike, but build an aircraft)</a:t>
            </a:r>
          </a:p>
          <a:p>
            <a:pPr lvl="1"/>
            <a:r>
              <a:rPr lang="en-US" dirty="0" smtClean="0"/>
              <a:t>Using design patterns when not needed</a:t>
            </a:r>
          </a:p>
          <a:p>
            <a:pPr lvl="1"/>
            <a:r>
              <a:rPr lang="en-US" dirty="0" smtClean="0"/>
              <a:t>Using dependency injection and </a:t>
            </a:r>
            <a:r>
              <a:rPr lang="en-US" noProof="1" smtClean="0"/>
              <a:t>IoC</a:t>
            </a:r>
            <a:r>
              <a:rPr lang="en-US" dirty="0" smtClean="0"/>
              <a:t> for simple applications</a:t>
            </a:r>
          </a:p>
          <a:p>
            <a:pPr lvl="1"/>
            <a:r>
              <a:rPr lang="en-US" dirty="0" smtClean="0"/>
              <a:t>Using complex framework for simple tasks</a:t>
            </a:r>
          </a:p>
          <a:p>
            <a:pPr lvl="1"/>
            <a:r>
              <a:rPr lang="en-US" dirty="0" smtClean="0"/>
              <a:t>Using "enterprise" frameworks</a:t>
            </a:r>
          </a:p>
          <a:p>
            <a:r>
              <a:rPr lang="en-US" dirty="0" smtClean="0"/>
              <a:t>Some languages (like C#) can</a:t>
            </a:r>
            <a:br>
              <a:rPr lang="en-US" dirty="0" smtClean="0"/>
            </a:br>
            <a:r>
              <a:rPr lang="en-US" dirty="0" smtClean="0"/>
              <a:t>sometimes be "heavy"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– Keep It Simple, </a:t>
            </a:r>
            <a:r>
              <a:rPr lang="en-US" dirty="0" smtClean="0"/>
              <a:t>Stupid: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1084" y="5029200"/>
            <a:ext cx="10873528" cy="820600"/>
          </a:xfrm>
        </p:spPr>
        <p:txBody>
          <a:bodyPr/>
          <a:lstStyle/>
          <a:p>
            <a:r>
              <a:rPr lang="en-US" dirty="0" smtClean="0"/>
              <a:t>KISS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631084" y="5864944"/>
            <a:ext cx="108735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3612" y="1066800"/>
            <a:ext cx="492806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Factory Pattern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62761"/>
            <a:ext cx="8938472" cy="661839"/>
          </a:xfrm>
        </p:spPr>
        <p:txBody>
          <a:bodyPr/>
          <a:lstStyle/>
          <a:p>
            <a:r>
              <a:rPr lang="en-US" sz="3800" dirty="0" smtClean="0"/>
              <a:t>Simple, Method and Abstract Factory</a:t>
            </a:r>
            <a:endParaRPr lang="en-US" sz="3800" dirty="0"/>
          </a:p>
        </p:txBody>
      </p:sp>
      <p:pic>
        <p:nvPicPr>
          <p:cNvPr id="1026" name="Picture 2" descr="C:\Users\Edu\Desktop\facto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1212" y="1066800"/>
            <a:ext cx="5105401" cy="35099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Responsibility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"A reason to change"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Mapped to project requirements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requirements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possible changes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responsibilities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changes in the code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Multiple responsibilities in one class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coupling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coupling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errors on change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Principle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122" name="Picture 2" descr="http://rack.2.mshcdn.com/media/ZgkyMDEyLzEyLzA0L2RkL3doeXNvY2lhbG1lLmNUQS5qcGcKcAl0aHVtYgk5NTB4NTM0IwplCWpwZw/df4b3ad9/8da/why-social-media-is-vital-to-corporate-social-responsibility-6f06cc0c0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8"/>
              </a:clrFrom>
              <a:clrTo>
                <a:srgbClr val="0000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560">
            <a:off x="7801292" y="1383219"/>
            <a:ext cx="3224955" cy="1909980"/>
          </a:xfrm>
          <a:prstGeom prst="roundRect">
            <a:avLst>
              <a:gd name="adj" fmla="val 103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Simple Factory creates (returns) one of many classes directly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is not </a:t>
            </a:r>
            <a:r>
              <a:rPr lang="en-US" dirty="0"/>
              <a:t>a</a:t>
            </a:r>
            <a:r>
              <a:rPr lang="en-US" dirty="0" smtClean="0"/>
              <a:t> Pattern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Often mistaken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Factory Pattern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Simple Factory vs. Factory Method vs. Abstract Factory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It is used quite often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is the preparation for the real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Export the object creation in one 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we </a:t>
            </a:r>
            <a:r>
              <a:rPr lang="en-US" dirty="0" smtClean="0"/>
              <a:t>make </a:t>
            </a:r>
            <a:r>
              <a:rPr lang="en-US" dirty="0"/>
              <a:t>changes, we make them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one place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hide complex object creation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 higher </a:t>
            </a:r>
            <a:r>
              <a:rPr lang="en-US" dirty="0"/>
              <a:t>level of </a:t>
            </a:r>
            <a:r>
              <a:rPr lang="en-US" dirty="0" smtClean="0"/>
              <a:t>abstraction</a:t>
            </a:r>
            <a:endParaRPr lang="bg-BG" dirty="0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bg-BG" dirty="0"/>
          </a:p>
        </p:txBody>
      </p:sp>
      <p:pic>
        <p:nvPicPr>
          <p:cNvPr id="1026" name="Picture 2" descr="http://corey.quickshiftconsulting.com/uploads/1/9/2/6/1926413/718913.jpg?369x2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84" y="3505200"/>
            <a:ext cx="45308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2" y="5113521"/>
            <a:ext cx="11847599" cy="1287279"/>
          </a:xfrm>
        </p:spPr>
        <p:txBody>
          <a:bodyPr/>
          <a:lstStyle/>
          <a:p>
            <a:r>
              <a:rPr lang="en-US" dirty="0" smtClean="0"/>
              <a:t>Or use .NET’s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Activator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Factory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285" y="1170325"/>
            <a:ext cx="10455727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IStudent CreateStudent(StudentType type)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switch (type)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StudentType.Online: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new OnlineStudent();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StudentType.Onsite: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new OnsiteStudent();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Objects are created by a separate method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Produces objects as normal Factory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allows achieving higher reusability and flexibility in the changing applications</a:t>
            </a: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www.dofactory.com/net/factory-method-design-pattern</a:t>
            </a:r>
            <a:endParaRPr lang="en-US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Method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212" y="3657600"/>
            <a:ext cx="7033293" cy="196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3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Abstraction in object creation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a family of related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Factory Pattern</a:t>
            </a:r>
            <a:r>
              <a:rPr lang="en-US" dirty="0" smtClean="0"/>
              <a:t> defines </a:t>
            </a:r>
            <a:br>
              <a:rPr lang="en-US" dirty="0" smtClean="0"/>
            </a:br>
            <a:r>
              <a:rPr lang="en-US" dirty="0" smtClean="0"/>
              <a:t>an interface for creating sets of linked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knowing their concrete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systems that are frequently changed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 flexible mechanism for replacement of different sets</a:t>
            </a:r>
          </a:p>
          <a:p>
            <a:pPr>
              <a:lnSpc>
                <a:spcPct val="100000"/>
              </a:lnSpc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www.dofactory.com/net/abstract-factory-design-pattern</a:t>
            </a:r>
            <a:r>
              <a:rPr lang="en-GB" dirty="0" smtClean="0"/>
              <a:t> </a:t>
            </a:r>
            <a:endParaRPr lang="bg-BG" b="0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Factory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7771" y="990600"/>
            <a:ext cx="4483094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20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SOLID Principles in Software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SOLID</a:t>
            </a:r>
            <a:r>
              <a:rPr lang="en-US" sz="2800" dirty="0"/>
              <a:t> Principles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SRP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OCP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Open / Closed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LSP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Liskov Substitution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ISP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DIP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Dependency Inversion </a:t>
            </a:r>
            <a:r>
              <a:rPr lang="en-US" sz="2800" dirty="0"/>
              <a:t>Principle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DRY</a:t>
            </a:r>
            <a:r>
              <a:rPr lang="en-US" sz="2800" dirty="0"/>
              <a:t> – Don't Repeat Yourself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YAGNI </a:t>
            </a:r>
            <a:r>
              <a:rPr lang="en-US" sz="2800" dirty="0"/>
              <a:t>– You Aren't Gonna Need It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KISS</a:t>
            </a:r>
            <a:r>
              <a:rPr lang="en-US" sz="2800" dirty="0"/>
              <a:t> – Keep It Simple, </a:t>
            </a:r>
            <a:r>
              <a:rPr lang="en-US" sz="2800" dirty="0" smtClean="0"/>
              <a:t>Stupid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Factory</a:t>
            </a:r>
            <a:r>
              <a:rPr lang="en-US" sz="2800" dirty="0" smtClean="0"/>
              <a:t> Pattern</a:t>
            </a:r>
          </a:p>
          <a:p>
            <a:pPr marL="514350" indent="-514350">
              <a:lnSpc>
                <a:spcPct val="110000"/>
              </a:lnSpc>
              <a:buNone/>
            </a:pPr>
            <a:endParaRPr lang="en-US" sz="3200" dirty="0" smtClean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07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 Principles in </a:t>
            </a:r>
            <a:r>
              <a:rPr lang="en-US" smtClean="0"/>
              <a:t>Software Design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solidFill>
                  <a:srgbClr val="FF0000"/>
                </a:solidFill>
                <a:hlinkClick r:id="rId7"/>
              </a:rPr>
              <a:t>High Quality Code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07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Classic violations of SRP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print / draw themselves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save / restore themselves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printer class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persistence class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use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Memento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/>
              <a:t>Responsibility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76514" y="3810000"/>
            <a:ext cx="2121591" cy="2446287"/>
          </a:xfrm>
          <a:prstGeom prst="roundRect">
            <a:avLst>
              <a:gd name="adj" fmla="val 1911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6513" y="1454395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solutions</a:t>
            </a:r>
          </a:p>
          <a:p>
            <a:pPr lvl="1"/>
            <a:r>
              <a:rPr lang="en-US" dirty="0" smtClean="0"/>
              <a:t>Multiple small interfaces (ISP)</a:t>
            </a:r>
          </a:p>
          <a:p>
            <a:pPr lvl="1"/>
            <a:r>
              <a:rPr lang="en-US" dirty="0" smtClean="0"/>
              <a:t>Many small classes</a:t>
            </a:r>
          </a:p>
          <a:p>
            <a:pPr lvl="1"/>
            <a:r>
              <a:rPr lang="en-US" dirty="0" smtClean="0"/>
              <a:t>Distinct responsibilities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Benefits of SRP</a:t>
            </a:r>
            <a:endParaRPr lang="en-US" dirty="0"/>
          </a:p>
          <a:p>
            <a:pPr lvl="1"/>
            <a:r>
              <a:rPr lang="en-US" dirty="0"/>
              <a:t>Flexible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Lower coupling</a:t>
            </a:r>
          </a:p>
          <a:p>
            <a:pPr lvl="1"/>
            <a:r>
              <a:rPr lang="en-US" dirty="0" smtClean="0"/>
              <a:t>Higher cohesion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SRP: Solutions and Benefits</a:t>
            </a:r>
            <a:endParaRPr lang="en-US" dirty="0"/>
          </a:p>
        </p:txBody>
      </p:sp>
      <p:pic>
        <p:nvPicPr>
          <p:cNvPr id="6146" name="Picture 2" descr="http://cdn.teckler.com/images/ahanasingh/709c27d321f806765e8fd7b1ac58af8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62" y="3581400"/>
            <a:ext cx="2552700" cy="2552700"/>
          </a:xfrm>
          <a:prstGeom prst="roundRect">
            <a:avLst>
              <a:gd name="adj" fmla="val 38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8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64484" y="4894400"/>
            <a:ext cx="9654328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64484" y="5754968"/>
            <a:ext cx="96543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deviq.com/Media/Default/Article/SingleResponsibil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28" y="304800"/>
            <a:ext cx="4741439" cy="474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2405</Words>
  <Application>Microsoft Office PowerPoint</Application>
  <PresentationFormat>Custom</PresentationFormat>
  <Paragraphs>502</Paragraphs>
  <Slides>68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SOLID Principles in Software Design</vt:lpstr>
      <vt:lpstr>Table of Contents</vt:lpstr>
      <vt:lpstr>Single Responsibility Principle</vt:lpstr>
      <vt:lpstr>SRP – Single Responsibility Principle</vt:lpstr>
      <vt:lpstr>SRP – Single Responsibility Principle (2)</vt:lpstr>
      <vt:lpstr>SRP – Single Responsibility Principle (3)</vt:lpstr>
      <vt:lpstr>Single Responsibility Principle: Violations</vt:lpstr>
      <vt:lpstr>SRP: Solutions and Benefits</vt:lpstr>
      <vt:lpstr>Single Responsibility Principle</vt:lpstr>
      <vt:lpstr>Open / Closed Principle</vt:lpstr>
      <vt:lpstr>OCP – Open / Closed Principle</vt:lpstr>
      <vt:lpstr>OCP – Open / Closed Principle (2)</vt:lpstr>
      <vt:lpstr>Open / Closed Principle: Violations</vt:lpstr>
      <vt:lpstr>Open / Closed Principle: How?</vt:lpstr>
      <vt:lpstr>Applying the Open / Closed Principle</vt:lpstr>
      <vt:lpstr>Open / Closed Principle</vt:lpstr>
      <vt:lpstr>Liskov Substitution Principle</vt:lpstr>
      <vt:lpstr>LSP – Liskov Substitution Principle</vt:lpstr>
      <vt:lpstr>Liskov Substitution Principle Explained</vt:lpstr>
      <vt:lpstr>Liskov Substitution Principle: Violations</vt:lpstr>
      <vt:lpstr>Liskov Substitution Principle: How?</vt:lpstr>
      <vt:lpstr>Liskov Substitution Principle</vt:lpstr>
      <vt:lpstr>Interface Segregation Principle</vt:lpstr>
      <vt:lpstr>ISP – Interface Segregation Principle</vt:lpstr>
      <vt:lpstr>Interface Segregation Principle Explained</vt:lpstr>
      <vt:lpstr>Interface Segregation Principle: Violations</vt:lpstr>
      <vt:lpstr>Interface Segregation Principle: How?</vt:lpstr>
      <vt:lpstr>Interface Segregation Principle</vt:lpstr>
      <vt:lpstr>Dependency Inversion Principle</vt:lpstr>
      <vt:lpstr>DIP – Dependency Inversion Principle</vt:lpstr>
      <vt:lpstr>Dependencies and Coupling</vt:lpstr>
      <vt:lpstr>Dependency Examples</vt:lpstr>
      <vt:lpstr>Dependencies in Traditional Programming</vt:lpstr>
      <vt:lpstr>DI: Depend on Abstractions</vt:lpstr>
      <vt:lpstr>Depend on Abstractions</vt:lpstr>
      <vt:lpstr>Dependency Inversion Principle: How?</vt:lpstr>
      <vt:lpstr>Constructor Injection – Example</vt:lpstr>
      <vt:lpstr>Dependency Inversion Principle: How? (2)</vt:lpstr>
      <vt:lpstr>Property Injection – Example</vt:lpstr>
      <vt:lpstr>Dependency Inversion Principle: How? (3)</vt:lpstr>
      <vt:lpstr>Parameter Injection – Example</vt:lpstr>
      <vt:lpstr>Dependency Inversion Principle: Violations</vt:lpstr>
      <vt:lpstr>Inversion of Control and Dependency Injection</vt:lpstr>
      <vt:lpstr>Inversion of Control Containers (IoC)</vt:lpstr>
      <vt:lpstr>Dependency Inversion Principle</vt:lpstr>
      <vt:lpstr>Other Principles</vt:lpstr>
      <vt:lpstr>Don't Repeat Yourself (DRY)</vt:lpstr>
      <vt:lpstr>Don't Repeat Yourself (DRY) Principle</vt:lpstr>
      <vt:lpstr>Don't Repeat Yourself (DRY): Violations</vt:lpstr>
      <vt:lpstr>Don't Repeat Yourself</vt:lpstr>
      <vt:lpstr>You Aren't Gonna Need It</vt:lpstr>
      <vt:lpstr>YAGNI – You Aren't Gonna Need It</vt:lpstr>
      <vt:lpstr>You Aren't Gonna Need It (YAGNI) Principle</vt:lpstr>
      <vt:lpstr>You Aren't Gonna Need It</vt:lpstr>
      <vt:lpstr>Keep It Simple, Stupid (KISS)</vt:lpstr>
      <vt:lpstr>KISS – Keep It Simple, Stupid</vt:lpstr>
      <vt:lpstr>KISS – Keep It Simple, Stupid: Violations</vt:lpstr>
      <vt:lpstr>KISS Principle</vt:lpstr>
      <vt:lpstr>Factory Pattern</vt:lpstr>
      <vt:lpstr>Simple Factory</vt:lpstr>
      <vt:lpstr>Simple Factory – Example</vt:lpstr>
      <vt:lpstr>Factory Method</vt:lpstr>
      <vt:lpstr>Abstract Factory</vt:lpstr>
      <vt:lpstr>SOLID Principles in Software Design</vt:lpstr>
      <vt:lpstr>Summary</vt:lpstr>
      <vt:lpstr>SOLID Principles in Software Design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Software Design</dc:title>
  <dc:subject>C# Basics Course</dc:subject>
  <dc:creator/>
  <cp:keywords>SOLID, DRY, YAGNI, KISS, SLAP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2016-01-20T14:49:18Z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